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7" r:id="rId32"/>
    <p:sldId id="286" r:id="rId33"/>
    <p:sldId id="288" r:id="rId34"/>
    <p:sldId id="289" r:id="rId35"/>
    <p:sldId id="290" r:id="rId3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29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presProps" Target="presProps.xml"/><Relationship Id="rId40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69414919-9858-4324-B74B-495EC1FC96B8}" type="datetimeFigureOut">
              <a:rPr lang="en-US" smtClean="0"/>
              <a:pPr/>
              <a:t>5/2/2012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4EE63A49-33C8-4E6E-9F9A-143A6737B1C2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Measuring the Wealth of the Nation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Chapter 12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Recap: 4 concepts used to determine GDP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1. Quantity of Goods X Price</a:t>
            </a:r>
          </a:p>
          <a:p>
            <a:r>
              <a:rPr lang="en-US" dirty="0" smtClean="0"/>
              <a:t>2. Only final goods &amp; services</a:t>
            </a:r>
          </a:p>
          <a:p>
            <a:r>
              <a:rPr lang="en-US" dirty="0" smtClean="0"/>
              <a:t>3. Only goods produced during the calendar year.</a:t>
            </a:r>
          </a:p>
          <a:p>
            <a:r>
              <a:rPr lang="en-US" dirty="0" smtClean="0"/>
              <a:t>4. Only includes domestic production.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How to Measure GDP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GDP has to be estimated.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Add all purchases in the four basic economic groups: </a:t>
            </a:r>
          </a:p>
          <a:p>
            <a:pPr lvl="1"/>
            <a:r>
              <a:rPr lang="en-US" dirty="0" smtClean="0"/>
              <a:t>Households</a:t>
            </a:r>
          </a:p>
          <a:p>
            <a:pPr lvl="1"/>
            <a:r>
              <a:rPr lang="en-US" dirty="0" smtClean="0"/>
              <a:t>Businesses</a:t>
            </a:r>
          </a:p>
          <a:p>
            <a:pPr lvl="1"/>
            <a:r>
              <a:rPr lang="en-US" dirty="0" smtClean="0"/>
              <a:t>Government</a:t>
            </a:r>
          </a:p>
          <a:p>
            <a:pPr lvl="1"/>
            <a:r>
              <a:rPr lang="en-US" dirty="0" smtClean="0"/>
              <a:t>foreign buyers</a:t>
            </a:r>
          </a:p>
          <a:p>
            <a:pPr lvl="1"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Household Consumption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Households account for the greatest portion of the nation’s total purchases: $9,224.5 billion in 2006.</a:t>
            </a:r>
          </a:p>
          <a:p>
            <a:r>
              <a:rPr lang="en-US" dirty="0" smtClean="0"/>
              <a:t>Consumer Services – haircuts, education</a:t>
            </a:r>
          </a:p>
          <a:p>
            <a:r>
              <a:rPr lang="en-US" dirty="0" smtClean="0"/>
              <a:t>Consumer Durable Goods: life expectancy more than one year</a:t>
            </a:r>
          </a:p>
          <a:p>
            <a:r>
              <a:rPr lang="en-US" dirty="0" smtClean="0"/>
              <a:t>Consumer Non-durable Goods: wears out or used up in less than one year.</a:t>
            </a:r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Trash bags</a:t>
            </a:r>
          </a:p>
          <a:p>
            <a:r>
              <a:rPr lang="en-US" dirty="0" smtClean="0"/>
              <a:t>Car stereo</a:t>
            </a:r>
          </a:p>
          <a:p>
            <a:r>
              <a:rPr lang="en-US" dirty="0" smtClean="0"/>
              <a:t>Suntan lotion</a:t>
            </a:r>
          </a:p>
          <a:p>
            <a:r>
              <a:rPr lang="en-US" dirty="0" smtClean="0"/>
              <a:t>Flip flops</a:t>
            </a:r>
          </a:p>
          <a:p>
            <a:r>
              <a:rPr lang="en-US" dirty="0" smtClean="0"/>
              <a:t>Prom dress</a:t>
            </a:r>
          </a:p>
          <a:p>
            <a:r>
              <a:rPr lang="en-US" dirty="0" smtClean="0"/>
              <a:t>Laundry detergent</a:t>
            </a:r>
          </a:p>
          <a:p>
            <a:r>
              <a:rPr lang="en-US" dirty="0" smtClean="0"/>
              <a:t>Home theater</a:t>
            </a: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Business Investment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Gross Private Domestic Investment (GPDI)- business investment</a:t>
            </a:r>
          </a:p>
          <a:p>
            <a:r>
              <a:rPr lang="en-US" dirty="0" smtClean="0"/>
              <a:t>Sum of all business spending on </a:t>
            </a:r>
            <a:r>
              <a:rPr lang="en-US" dirty="0" err="1" smtClean="0"/>
              <a:t>captial</a:t>
            </a:r>
            <a:r>
              <a:rPr lang="en-US" dirty="0" smtClean="0"/>
              <a:t> investment and unplanned inventories.</a:t>
            </a:r>
            <a:endParaRPr lang="en-US" dirty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Government Spending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 2006, Government spending accounted for about one-fifth of the GDP.</a:t>
            </a:r>
            <a:endParaRPr lang="en-US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Net Exports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Consider the amount of goods a nation sells to other countries.</a:t>
            </a:r>
          </a:p>
          <a:p>
            <a:r>
              <a:rPr lang="en-US" dirty="0" smtClean="0"/>
              <a:t>Then subtract the amount that nation buys from other countries.</a:t>
            </a:r>
          </a:p>
          <a:p>
            <a:r>
              <a:rPr lang="en-US" dirty="0" smtClean="0"/>
              <a:t>That gives you the Net Exports.</a:t>
            </a:r>
          </a:p>
          <a:p>
            <a:r>
              <a:rPr lang="en-US" dirty="0" smtClean="0"/>
              <a:t>The U.S. has had a negative trade balance every year since the  1970s. (We buy more from other countries than we sell.)</a:t>
            </a:r>
            <a:endParaRPr lang="en-US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5400" dirty="0" smtClean="0"/>
              <a:t>GDP = C + I + G + NX</a:t>
            </a:r>
            <a:endParaRPr lang="en-US" sz="54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Problems with GDP Measurement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is GDP?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Gross Domestic Product</a:t>
            </a:r>
          </a:p>
          <a:p>
            <a:r>
              <a:rPr lang="en-US" dirty="0" smtClean="0"/>
              <a:t>The total dollar value of all final goods and services a nation’s industries produce within its borders in one year.</a:t>
            </a:r>
            <a:endParaRPr 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Purpose of GDP – tell government officials and economists how productive the economy has been at any given time.</a:t>
            </a:r>
          </a:p>
          <a:p>
            <a:endParaRPr lang="en-US" dirty="0" smtClean="0"/>
          </a:p>
          <a:p>
            <a:r>
              <a:rPr lang="en-US" dirty="0" smtClean="0"/>
              <a:t>GDP is an estimate and is NOT precise.</a:t>
            </a:r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Unrecorded Transactions – barter transactions, do-it-yourself activities, black market activities</a:t>
            </a:r>
          </a:p>
          <a:p>
            <a:r>
              <a:rPr lang="en-US" dirty="0" smtClean="0"/>
              <a:t>Counterproductive Items – pollution, environmental damage</a:t>
            </a:r>
          </a:p>
          <a:p>
            <a:r>
              <a:rPr lang="en-US" dirty="0" smtClean="0"/>
              <a:t>Inflation- GDP doesn’t recognize the true dollar value of production. Economists adjust for inflation to a base year = REAL GDP</a:t>
            </a:r>
          </a:p>
          <a:p>
            <a:r>
              <a:rPr lang="en-US" dirty="0" smtClean="0"/>
              <a:t>Changes in population – per capita GDP, wealth per person</a:t>
            </a:r>
            <a:endParaRPr lang="en-US" dirty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Real GDP/total population = per capita real GDP</a:t>
            </a:r>
            <a:endParaRPr lang="en-US" dirty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Foreign Trade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Trade Deficit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Negative balance of trade – buy more from foreign countries than you sell.</a:t>
            </a:r>
            <a:endParaRPr lang="en-US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Trade Surplus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Positive balance of trade – Sell more to foreign countries than you buy.</a:t>
            </a:r>
            <a:endParaRPr lang="en-US" dirty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Since 1976 the U.S. has run trade deficits.</a:t>
            </a:r>
          </a:p>
          <a:p>
            <a:r>
              <a:rPr lang="en-US" dirty="0" smtClean="0"/>
              <a:t>Trade deficits mean jobs leave the U.S. and go overseas where countries are producing more.</a:t>
            </a:r>
          </a:p>
          <a:p>
            <a:r>
              <a:rPr lang="en-US" dirty="0" smtClean="0"/>
              <a:t>Trade deficits indicate a decline in U.S. manufacturing.</a:t>
            </a:r>
          </a:p>
          <a:p>
            <a:r>
              <a:rPr lang="en-US" dirty="0" smtClean="0"/>
              <a:t>Trade deficits show that other countries are able to produce better or less costly products.</a:t>
            </a:r>
            <a:endParaRPr lang="en-US" dirty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Reasons for Trade Deficits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7543800" cy="342106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Reasons for Trade Deficits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1000" y="914400"/>
            <a:ext cx="8229600" cy="5562600"/>
          </a:xfrm>
        </p:spPr>
        <p:txBody>
          <a:bodyPr/>
          <a:lstStyle/>
          <a:p>
            <a:r>
              <a:rPr lang="en-US" dirty="0" smtClean="0"/>
              <a:t>1. Domestic inability to produce some goods.</a:t>
            </a:r>
          </a:p>
          <a:p>
            <a:r>
              <a:rPr lang="en-US" dirty="0" smtClean="0"/>
              <a:t>2. Better quality of some foreign goods.</a:t>
            </a:r>
          </a:p>
          <a:p>
            <a:r>
              <a:rPr lang="en-US" dirty="0" smtClean="0"/>
              <a:t>3. Cheaper foreign materials.</a:t>
            </a:r>
          </a:p>
          <a:p>
            <a:r>
              <a:rPr lang="en-US" dirty="0" smtClean="0"/>
              <a:t>4. Lower foreign wages.</a:t>
            </a:r>
          </a:p>
          <a:p>
            <a:r>
              <a:rPr lang="en-US" dirty="0" smtClean="0"/>
              <a:t>5. Lower foreign capital costs.</a:t>
            </a:r>
          </a:p>
          <a:p>
            <a:r>
              <a:rPr lang="en-US" dirty="0" smtClean="0"/>
              <a:t>6. Foreign subsidies – </a:t>
            </a:r>
            <a:r>
              <a:rPr lang="en-US" dirty="0" err="1" smtClean="0"/>
              <a:t>Gov’t</a:t>
            </a:r>
            <a:r>
              <a:rPr lang="en-US" dirty="0" smtClean="0"/>
              <a:t> pays producers to help with manufacturing costs.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Trade Policy: Protectionism vs. Free Trade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Quantity of goods produced in a year X price of each item = GDP</a:t>
            </a:r>
            <a:endParaRPr lang="en-US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Protectionists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Try to protect domestic manufacturing and jobs.</a:t>
            </a:r>
            <a:endParaRPr lang="en-US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Protectionists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Support </a:t>
            </a:r>
            <a:r>
              <a:rPr lang="en-US" b="1" dirty="0" smtClean="0">
                <a:solidFill>
                  <a:srgbClr val="FFFF00"/>
                </a:solidFill>
              </a:rPr>
              <a:t>trade quotas </a:t>
            </a:r>
            <a:r>
              <a:rPr lang="en-US" dirty="0" smtClean="0"/>
              <a:t>which limit the quantity of goods that can be imported.</a:t>
            </a:r>
          </a:p>
          <a:p>
            <a:r>
              <a:rPr lang="en-US" dirty="0" smtClean="0"/>
              <a:t>Support </a:t>
            </a:r>
            <a:r>
              <a:rPr lang="en-US" b="1" dirty="0" smtClean="0">
                <a:solidFill>
                  <a:srgbClr val="FFFF00"/>
                </a:solidFill>
              </a:rPr>
              <a:t>tariffs </a:t>
            </a:r>
            <a:r>
              <a:rPr lang="en-US" dirty="0" smtClean="0"/>
              <a:t>which make imports more expensive and domestic products more competitive.</a:t>
            </a:r>
            <a:endParaRPr lang="en-US" b="1" dirty="0" smtClean="0">
              <a:solidFill>
                <a:srgbClr val="FFFF00"/>
              </a:solidFill>
            </a:endParaRPr>
          </a:p>
          <a:p>
            <a:r>
              <a:rPr lang="en-US" b="1" dirty="0" smtClean="0">
                <a:solidFill>
                  <a:srgbClr val="FFFF00"/>
                </a:solidFill>
              </a:rPr>
              <a:t>Unintended Consequence: </a:t>
            </a:r>
            <a:r>
              <a:rPr lang="en-US" dirty="0" smtClean="0"/>
              <a:t>C</a:t>
            </a:r>
            <a:r>
              <a:rPr lang="en-US" dirty="0" smtClean="0"/>
              <a:t>osts rise for the American consumer causing a reduced demand for products.</a:t>
            </a:r>
            <a:endParaRPr lang="en-US" b="1" dirty="0">
              <a:solidFill>
                <a:srgbClr val="FFFF00"/>
              </a:solidFill>
            </a:endParaRPr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Free Trade Advocates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Believes free markets will offer the best opportunities.</a:t>
            </a:r>
          </a:p>
          <a:p>
            <a:r>
              <a:rPr lang="en-US" dirty="0" smtClean="0"/>
              <a:t>Consumers are important to productivity.</a:t>
            </a:r>
          </a:p>
          <a:p>
            <a:r>
              <a:rPr lang="en-US" dirty="0" smtClean="0"/>
              <a:t>Say protectionism is similar to mercantilism (how?)</a:t>
            </a:r>
          </a:p>
          <a:p>
            <a:r>
              <a:rPr lang="en-US" dirty="0" smtClean="0"/>
              <a:t>Quotas and tariffs cause shippers and boatmen to lose jobs due to fewer imports.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Free Trade Advocates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If foreigners prosper from trade, they are able to purchase American products.</a:t>
            </a:r>
          </a:p>
          <a:p>
            <a:r>
              <a:rPr lang="en-US" dirty="0" smtClean="0"/>
              <a:t>Protectionist laws favors some businesses and industry and hurts others. (redistribution of unemployment)</a:t>
            </a:r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Winners &amp; Losers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Protectionism	</a:t>
            </a:r>
          </a:p>
          <a:p>
            <a:r>
              <a:rPr lang="en-US" dirty="0" smtClean="0"/>
              <a:t>Non-competitive firms win</a:t>
            </a:r>
          </a:p>
          <a:p>
            <a:r>
              <a:rPr lang="en-US" dirty="0" smtClean="0"/>
              <a:t>Limits buyers choices</a:t>
            </a:r>
          </a:p>
          <a:p>
            <a:r>
              <a:rPr lang="en-US" dirty="0" smtClean="0"/>
              <a:t>Raises prices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Free Trade</a:t>
            </a:r>
          </a:p>
          <a:p>
            <a:r>
              <a:rPr lang="en-US" dirty="0" smtClean="0"/>
              <a:t>Solid businesses may suffer</a:t>
            </a:r>
          </a:p>
          <a:p>
            <a:r>
              <a:rPr lang="en-US" dirty="0" smtClean="0"/>
              <a:t>Gives buyers more choices</a:t>
            </a:r>
          </a:p>
          <a:p>
            <a:r>
              <a:rPr lang="en-US" dirty="0" smtClean="0"/>
              <a:t>Lowers prices</a:t>
            </a:r>
          </a:p>
          <a:p>
            <a:pPr>
              <a:buNone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GDP Review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What is it?</a:t>
            </a:r>
          </a:p>
          <a:p>
            <a:r>
              <a:rPr lang="en-US" dirty="0" smtClean="0"/>
              <a:t>Why is it important?</a:t>
            </a:r>
          </a:p>
          <a:p>
            <a:r>
              <a:rPr lang="en-US" dirty="0" smtClean="0"/>
              <a:t>What must be taken </a:t>
            </a:r>
            <a:r>
              <a:rPr lang="en-US" smtClean="0"/>
              <a:t>into consideration?</a:t>
            </a:r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Nominal GDP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Dollar values (reported as is) – the way the government reports GDP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Real GDP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GDP adjusted for inflation from a base year.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Final Goods measure GDP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Final goods and services – sold to ultimate users</a:t>
            </a:r>
          </a:p>
          <a:p>
            <a:r>
              <a:rPr lang="en-US" dirty="0" smtClean="0"/>
              <a:t>Intermediate goods – those used in the production of other goods.</a:t>
            </a:r>
          </a:p>
          <a:p>
            <a:endParaRPr lang="en-US" dirty="0" smtClean="0"/>
          </a:p>
          <a:p>
            <a:r>
              <a:rPr lang="en-US" dirty="0" smtClean="0"/>
              <a:t>Tire example: may be either final or intermediate depending on who sells it.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Unsold inventories are counted in GDP- dealer is considered the final purchaser.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GDP includes only goods produced in the specified calendar year.</a:t>
            </a:r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GDP measures only domestic production, things produced in the U.S.</a:t>
            </a:r>
          </a:p>
          <a:p>
            <a:endParaRPr lang="en-US" dirty="0" smtClean="0"/>
          </a:p>
          <a:p>
            <a:r>
              <a:rPr lang="en-US" dirty="0" smtClean="0"/>
              <a:t>Toyota Tundra made in Texas?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Solstice">
      <a:dk1>
        <a:sysClr val="windowText" lastClr="000000"/>
      </a:dk1>
      <a:lt1>
        <a:sysClr val="window" lastClr="FFFFFF"/>
      </a:lt1>
      <a:dk2>
        <a:srgbClr val="4F271C"/>
      </a:dk2>
      <a:lt2>
        <a:srgbClr val="E7DEC9"/>
      </a:lt2>
      <a:accent1>
        <a:srgbClr val="3891A7"/>
      </a:accent1>
      <a:accent2>
        <a:srgbClr val="FEB80A"/>
      </a:accent2>
      <a:accent3>
        <a:srgbClr val="C32D2E"/>
      </a:accent3>
      <a:accent4>
        <a:srgbClr val="84AA33"/>
      </a:accent4>
      <a:accent5>
        <a:srgbClr val="964305"/>
      </a:accent5>
      <a:accent6>
        <a:srgbClr val="475A8D"/>
      </a:accent6>
      <a:hlink>
        <a:srgbClr val="8DC765"/>
      </a:hlink>
      <a:folHlink>
        <a:srgbClr val="AA8A14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64</TotalTime>
  <Words>802</Words>
  <Application>Microsoft Office PowerPoint</Application>
  <PresentationFormat>On-screen Show (4:3)</PresentationFormat>
  <Paragraphs>110</Paragraphs>
  <Slides>35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35</vt:i4>
      </vt:variant>
    </vt:vector>
  </HeadingPairs>
  <TitlesOfParts>
    <vt:vector size="36" baseType="lpstr">
      <vt:lpstr>Verve</vt:lpstr>
      <vt:lpstr>Measuring the Wealth of the Nation</vt:lpstr>
      <vt:lpstr>What is GDP?</vt:lpstr>
      <vt:lpstr>Slide 3</vt:lpstr>
      <vt:lpstr>Nominal GDP</vt:lpstr>
      <vt:lpstr>Real GDP</vt:lpstr>
      <vt:lpstr>Final Goods measure GDP</vt:lpstr>
      <vt:lpstr>Slide 7</vt:lpstr>
      <vt:lpstr>Slide 8</vt:lpstr>
      <vt:lpstr>Slide 9</vt:lpstr>
      <vt:lpstr>Recap: 4 concepts used to determine GDP</vt:lpstr>
      <vt:lpstr>How to Measure GDP</vt:lpstr>
      <vt:lpstr>GDP has to be estimated.</vt:lpstr>
      <vt:lpstr>Household Consumption</vt:lpstr>
      <vt:lpstr>Slide 14</vt:lpstr>
      <vt:lpstr>Business Investment</vt:lpstr>
      <vt:lpstr>Government Spending</vt:lpstr>
      <vt:lpstr>Net Exports</vt:lpstr>
      <vt:lpstr>Slide 18</vt:lpstr>
      <vt:lpstr>Problems with GDP Measurement</vt:lpstr>
      <vt:lpstr>Slide 20</vt:lpstr>
      <vt:lpstr>Slide 21</vt:lpstr>
      <vt:lpstr>Slide 22</vt:lpstr>
      <vt:lpstr>Foreign Trade</vt:lpstr>
      <vt:lpstr>Trade Deficit</vt:lpstr>
      <vt:lpstr>Trade Surplus</vt:lpstr>
      <vt:lpstr>Slide 26</vt:lpstr>
      <vt:lpstr>Reasons for Trade Deficits</vt:lpstr>
      <vt:lpstr>Reasons for Trade Deficits</vt:lpstr>
      <vt:lpstr>Trade Policy: Protectionism vs. Free Trade</vt:lpstr>
      <vt:lpstr>Protectionists</vt:lpstr>
      <vt:lpstr>Protectionists</vt:lpstr>
      <vt:lpstr>Free Trade Advocates</vt:lpstr>
      <vt:lpstr>Free Trade Advocates</vt:lpstr>
      <vt:lpstr>Winners &amp; Losers</vt:lpstr>
      <vt:lpstr>GDP Review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Measuring the Wealth of the Nation</dc:title>
  <dc:creator>Cotton Blossom</dc:creator>
  <cp:lastModifiedBy>Cotton Blossom</cp:lastModifiedBy>
  <cp:revision>24</cp:revision>
  <dcterms:created xsi:type="dcterms:W3CDTF">2011-04-27T00:50:52Z</dcterms:created>
  <dcterms:modified xsi:type="dcterms:W3CDTF">2012-05-03T02:00:48Z</dcterms:modified>
</cp:coreProperties>
</file>

<file path=docProps/thumbnail.jpeg>
</file>